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614" r:id="rId2"/>
    <p:sldId id="891" r:id="rId3"/>
    <p:sldId id="901" r:id="rId4"/>
    <p:sldId id="902" r:id="rId5"/>
    <p:sldId id="904" r:id="rId6"/>
    <p:sldId id="905" r:id="rId7"/>
    <p:sldId id="909" r:id="rId8"/>
    <p:sldId id="903" r:id="rId9"/>
    <p:sldId id="906" r:id="rId10"/>
    <p:sldId id="908" r:id="rId11"/>
    <p:sldId id="907" r:id="rId12"/>
  </p:sldIdLst>
  <p:sldSz cx="9144000" cy="6858000" type="screen4x3"/>
  <p:notesSz cx="6858000" cy="91440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38" autoAdjust="0"/>
    <p:restoredTop sz="50000" autoAdjust="0"/>
  </p:normalViewPr>
  <p:slideViewPr>
    <p:cSldViewPr>
      <p:cViewPr varScale="1">
        <p:scale>
          <a:sx n="97" d="100"/>
          <a:sy n="97" d="100"/>
        </p:scale>
        <p:origin x="216" y="1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31" d="100"/>
          <a:sy n="131" d="100"/>
        </p:scale>
        <p:origin x="-224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ACB5E-FF2B-734A-889A-E3AE74BAD1C9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8BFDEB-7DCC-9B4C-8FE9-E3AC64034F2B}">
      <dgm:prSet/>
      <dgm:spPr/>
      <dgm:t>
        <a:bodyPr/>
        <a:lstStyle/>
        <a:p>
          <a:pPr rtl="0"/>
          <a:r>
            <a:rPr lang="en-US" dirty="0" smtClean="0"/>
            <a:t>harvest open data</a:t>
          </a:r>
          <a:endParaRPr lang="en-US" dirty="0"/>
        </a:p>
      </dgm:t>
    </dgm:pt>
    <dgm:pt modelId="{64AC0378-384F-2A45-B0D6-F9E8E6D4912D}" type="parTrans" cxnId="{B461AFE1-4347-B04A-A0D5-36C1759EBD9F}">
      <dgm:prSet/>
      <dgm:spPr/>
      <dgm:t>
        <a:bodyPr/>
        <a:lstStyle/>
        <a:p>
          <a:endParaRPr lang="en-US"/>
        </a:p>
      </dgm:t>
    </dgm:pt>
    <dgm:pt modelId="{CAF9D408-395B-7046-97F4-69656BBF5915}" type="sibTrans" cxnId="{B461AFE1-4347-B04A-A0D5-36C1759EBD9F}">
      <dgm:prSet/>
      <dgm:spPr/>
      <dgm:t>
        <a:bodyPr/>
        <a:lstStyle/>
        <a:p>
          <a:endParaRPr lang="en-US"/>
        </a:p>
      </dgm:t>
    </dgm:pt>
    <dgm:pt modelId="{36A022CC-A1BC-B94F-BE6A-F079443D1DBD}">
      <dgm:prSet/>
      <dgm:spPr/>
      <dgm:t>
        <a:bodyPr/>
        <a:lstStyle/>
        <a:p>
          <a:pPr rtl="0"/>
          <a:r>
            <a:rPr lang="en-US" dirty="0" smtClean="0"/>
            <a:t>validate</a:t>
          </a:r>
          <a:endParaRPr lang="en-US" dirty="0"/>
        </a:p>
      </dgm:t>
    </dgm:pt>
    <dgm:pt modelId="{909C536A-56DF-714E-B754-7728EE2D790C}" type="parTrans" cxnId="{A9BEE8E1-C8CB-D548-BB79-B4490E92CF0D}">
      <dgm:prSet/>
      <dgm:spPr/>
      <dgm:t>
        <a:bodyPr/>
        <a:lstStyle/>
        <a:p>
          <a:endParaRPr lang="en-US"/>
        </a:p>
      </dgm:t>
    </dgm:pt>
    <dgm:pt modelId="{EFCE95A3-8561-FE4B-98C3-DB966FCC3167}" type="sibTrans" cxnId="{A9BEE8E1-C8CB-D548-BB79-B4490E92CF0D}">
      <dgm:prSet/>
      <dgm:spPr/>
      <dgm:t>
        <a:bodyPr/>
        <a:lstStyle/>
        <a:p>
          <a:endParaRPr lang="en-US"/>
        </a:p>
      </dgm:t>
    </dgm:pt>
    <dgm:pt modelId="{D002D370-0F21-694C-BE9A-298DA997483D}">
      <dgm:prSet/>
      <dgm:spPr/>
      <dgm:t>
        <a:bodyPr/>
        <a:lstStyle/>
        <a:p>
          <a:pPr rtl="0"/>
          <a:r>
            <a:rPr lang="en-US" dirty="0" smtClean="0"/>
            <a:t>analyse </a:t>
          </a:r>
          <a:endParaRPr lang="en-US" dirty="0"/>
        </a:p>
      </dgm:t>
    </dgm:pt>
    <dgm:pt modelId="{2BD5E477-95A0-0442-A5D7-B143BE8B170C}" type="parTrans" cxnId="{D37F5A8C-AAF8-C644-AEE0-B05060DE6FC8}">
      <dgm:prSet/>
      <dgm:spPr/>
      <dgm:t>
        <a:bodyPr/>
        <a:lstStyle/>
        <a:p>
          <a:endParaRPr lang="en-US"/>
        </a:p>
      </dgm:t>
    </dgm:pt>
    <dgm:pt modelId="{A3AAACFE-608C-E74F-8368-D20371489602}" type="sibTrans" cxnId="{D37F5A8C-AAF8-C644-AEE0-B05060DE6FC8}">
      <dgm:prSet/>
      <dgm:spPr/>
      <dgm:t>
        <a:bodyPr/>
        <a:lstStyle/>
        <a:p>
          <a:endParaRPr lang="en-US"/>
        </a:p>
      </dgm:t>
    </dgm:pt>
    <dgm:pt modelId="{5392FC41-41BE-6245-962B-A4D61352BEBF}">
      <dgm:prSet/>
      <dgm:spPr/>
      <dgm:t>
        <a:bodyPr/>
        <a:lstStyle/>
        <a:p>
          <a:pPr rtl="0"/>
          <a:r>
            <a:rPr lang="en-US" dirty="0" smtClean="0"/>
            <a:t>present</a:t>
          </a:r>
          <a:endParaRPr lang="en-US" dirty="0"/>
        </a:p>
      </dgm:t>
    </dgm:pt>
    <dgm:pt modelId="{A8D3E7DD-9E38-E94F-8BDA-7866907BA5A1}" type="parTrans" cxnId="{FA33746E-2BDE-C24D-8754-79A935907E4F}">
      <dgm:prSet/>
      <dgm:spPr/>
      <dgm:t>
        <a:bodyPr/>
        <a:lstStyle/>
        <a:p>
          <a:endParaRPr lang="en-US"/>
        </a:p>
      </dgm:t>
    </dgm:pt>
    <dgm:pt modelId="{42FC58F0-2A72-C742-BC4B-8C8EC41881DD}" type="sibTrans" cxnId="{FA33746E-2BDE-C24D-8754-79A935907E4F}">
      <dgm:prSet/>
      <dgm:spPr/>
      <dgm:t>
        <a:bodyPr/>
        <a:lstStyle/>
        <a:p>
          <a:endParaRPr lang="en-US"/>
        </a:p>
      </dgm:t>
    </dgm:pt>
    <dgm:pt modelId="{9E468CCF-0141-8B44-A799-CF1928C61E00}">
      <dgm:prSet/>
      <dgm:spPr/>
      <dgm:t>
        <a:bodyPr/>
        <a:lstStyle/>
        <a:p>
          <a:pPr rtl="0"/>
          <a:r>
            <a:rPr lang="en-US" dirty="0" smtClean="0"/>
            <a:t>Integrate with BI </a:t>
          </a:r>
          <a:endParaRPr lang="en-US" dirty="0"/>
        </a:p>
      </dgm:t>
    </dgm:pt>
    <dgm:pt modelId="{FB3CAA3E-3ACD-5644-8178-F34A69EDAC65}" type="parTrans" cxnId="{A7BFE263-3A52-DB42-8B79-E29E7B0B41C2}">
      <dgm:prSet/>
      <dgm:spPr/>
      <dgm:t>
        <a:bodyPr/>
        <a:lstStyle/>
        <a:p>
          <a:endParaRPr lang="en-US"/>
        </a:p>
      </dgm:t>
    </dgm:pt>
    <dgm:pt modelId="{4E66AA94-36AF-744D-BA2C-EF5C9A2DE37E}" type="sibTrans" cxnId="{A7BFE263-3A52-DB42-8B79-E29E7B0B41C2}">
      <dgm:prSet/>
      <dgm:spPr/>
      <dgm:t>
        <a:bodyPr/>
        <a:lstStyle/>
        <a:p>
          <a:endParaRPr lang="en-US"/>
        </a:p>
      </dgm:t>
    </dgm:pt>
    <dgm:pt modelId="{AAD74B29-D399-2F46-A0C4-1BF4512B678B}" type="pres">
      <dgm:prSet presAssocID="{71AACB5E-FF2B-734A-889A-E3AE74BAD1C9}" presName="cycle" presStyleCnt="0">
        <dgm:presLayoutVars>
          <dgm:dir/>
          <dgm:resizeHandles val="exact"/>
        </dgm:presLayoutVars>
      </dgm:prSet>
      <dgm:spPr/>
    </dgm:pt>
    <dgm:pt modelId="{578ABEB9-52E7-834A-AC81-35F7A68714E3}" type="pres">
      <dgm:prSet presAssocID="{E68BFDEB-7DCC-9B4C-8FE9-E3AC64034F2B}" presName="node" presStyleLbl="node1" presStyleIdx="0" presStyleCnt="5">
        <dgm:presLayoutVars>
          <dgm:bulletEnabled val="1"/>
        </dgm:presLayoutVars>
      </dgm:prSet>
      <dgm:spPr/>
    </dgm:pt>
    <dgm:pt modelId="{0353C955-D34A-7B42-9353-87B2053A0AB0}" type="pres">
      <dgm:prSet presAssocID="{CAF9D408-395B-7046-97F4-69656BBF5915}" presName="sibTrans" presStyleLbl="sibTrans2D1" presStyleIdx="0" presStyleCnt="5"/>
      <dgm:spPr/>
    </dgm:pt>
    <dgm:pt modelId="{2D0867D3-5CBA-A54C-8118-21B1D83A1291}" type="pres">
      <dgm:prSet presAssocID="{CAF9D408-395B-7046-97F4-69656BBF5915}" presName="connectorText" presStyleLbl="sibTrans2D1" presStyleIdx="0" presStyleCnt="5"/>
      <dgm:spPr/>
    </dgm:pt>
    <dgm:pt modelId="{69255A66-E98C-ED4F-B328-FE8DC217807F}" type="pres">
      <dgm:prSet presAssocID="{36A022CC-A1BC-B94F-BE6A-F079443D1DBD}" presName="node" presStyleLbl="node1" presStyleIdx="1" presStyleCnt="5">
        <dgm:presLayoutVars>
          <dgm:bulletEnabled val="1"/>
        </dgm:presLayoutVars>
      </dgm:prSet>
      <dgm:spPr/>
    </dgm:pt>
    <dgm:pt modelId="{EAA3006B-FB3C-2E43-B350-7AB3FDB201A3}" type="pres">
      <dgm:prSet presAssocID="{EFCE95A3-8561-FE4B-98C3-DB966FCC3167}" presName="sibTrans" presStyleLbl="sibTrans2D1" presStyleIdx="1" presStyleCnt="5"/>
      <dgm:spPr/>
    </dgm:pt>
    <dgm:pt modelId="{74AC02BA-56BE-A84E-9F6A-F47B2985ACCF}" type="pres">
      <dgm:prSet presAssocID="{EFCE95A3-8561-FE4B-98C3-DB966FCC3167}" presName="connectorText" presStyleLbl="sibTrans2D1" presStyleIdx="1" presStyleCnt="5"/>
      <dgm:spPr/>
    </dgm:pt>
    <dgm:pt modelId="{858BEA24-081B-F04C-A442-3DFD98C90EE5}" type="pres">
      <dgm:prSet presAssocID="{D002D370-0F21-694C-BE9A-298DA997483D}" presName="node" presStyleLbl="node1" presStyleIdx="2" presStyleCnt="5">
        <dgm:presLayoutVars>
          <dgm:bulletEnabled val="1"/>
        </dgm:presLayoutVars>
      </dgm:prSet>
      <dgm:spPr/>
    </dgm:pt>
    <dgm:pt modelId="{E1645DC5-19D2-9D42-8481-A8D39E07E2E7}" type="pres">
      <dgm:prSet presAssocID="{A3AAACFE-608C-E74F-8368-D20371489602}" presName="sibTrans" presStyleLbl="sibTrans2D1" presStyleIdx="2" presStyleCnt="5"/>
      <dgm:spPr/>
    </dgm:pt>
    <dgm:pt modelId="{D0E797AB-38A4-0F41-9013-E5329B418F82}" type="pres">
      <dgm:prSet presAssocID="{A3AAACFE-608C-E74F-8368-D20371489602}" presName="connectorText" presStyleLbl="sibTrans2D1" presStyleIdx="2" presStyleCnt="5"/>
      <dgm:spPr/>
    </dgm:pt>
    <dgm:pt modelId="{2F0BA724-9A05-E04E-A61C-896AA322B2FD}" type="pres">
      <dgm:prSet presAssocID="{5392FC41-41BE-6245-962B-A4D61352BEBF}" presName="node" presStyleLbl="node1" presStyleIdx="3" presStyleCnt="5">
        <dgm:presLayoutVars>
          <dgm:bulletEnabled val="1"/>
        </dgm:presLayoutVars>
      </dgm:prSet>
      <dgm:spPr/>
    </dgm:pt>
    <dgm:pt modelId="{3C8F19ED-3061-1244-93A2-67D31CBCAC32}" type="pres">
      <dgm:prSet presAssocID="{42FC58F0-2A72-C742-BC4B-8C8EC41881DD}" presName="sibTrans" presStyleLbl="sibTrans2D1" presStyleIdx="3" presStyleCnt="5"/>
      <dgm:spPr/>
    </dgm:pt>
    <dgm:pt modelId="{FCC596C2-123C-9640-AAAE-9326783A2C37}" type="pres">
      <dgm:prSet presAssocID="{42FC58F0-2A72-C742-BC4B-8C8EC41881DD}" presName="connectorText" presStyleLbl="sibTrans2D1" presStyleIdx="3" presStyleCnt="5"/>
      <dgm:spPr/>
    </dgm:pt>
    <dgm:pt modelId="{36E1429E-D1C0-4D4C-A490-6756C7AD69A3}" type="pres">
      <dgm:prSet presAssocID="{9E468CCF-0141-8B44-A799-CF1928C61E0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B66D0-7C39-1A45-925C-846BDCDD34E6}" type="pres">
      <dgm:prSet presAssocID="{4E66AA94-36AF-744D-BA2C-EF5C9A2DE37E}" presName="sibTrans" presStyleLbl="sibTrans2D1" presStyleIdx="4" presStyleCnt="5"/>
      <dgm:spPr/>
    </dgm:pt>
    <dgm:pt modelId="{89F85E90-4DE2-6E4F-84AE-6C75DDB27C48}" type="pres">
      <dgm:prSet presAssocID="{4E66AA94-36AF-744D-BA2C-EF5C9A2DE37E}" presName="connectorText" presStyleLbl="sibTrans2D1" presStyleIdx="4" presStyleCnt="5"/>
      <dgm:spPr/>
    </dgm:pt>
  </dgm:ptLst>
  <dgm:cxnLst>
    <dgm:cxn modelId="{637B4A16-8B98-E342-85AA-158DB7E41081}" type="presOf" srcId="{CAF9D408-395B-7046-97F4-69656BBF5915}" destId="{2D0867D3-5CBA-A54C-8118-21B1D83A1291}" srcOrd="1" destOrd="0" presId="urn:microsoft.com/office/officeart/2005/8/layout/cycle2"/>
    <dgm:cxn modelId="{97FCD39B-306E-6146-8059-5CA05A39C3AD}" type="presOf" srcId="{A3AAACFE-608C-E74F-8368-D20371489602}" destId="{E1645DC5-19D2-9D42-8481-A8D39E07E2E7}" srcOrd="0" destOrd="0" presId="urn:microsoft.com/office/officeart/2005/8/layout/cycle2"/>
    <dgm:cxn modelId="{81052BCA-FF2D-6A48-A85D-00CE2A35C2F5}" type="presOf" srcId="{CAF9D408-395B-7046-97F4-69656BBF5915}" destId="{0353C955-D34A-7B42-9353-87B2053A0AB0}" srcOrd="0" destOrd="0" presId="urn:microsoft.com/office/officeart/2005/8/layout/cycle2"/>
    <dgm:cxn modelId="{C7EBEB39-9632-254F-BE2B-CEA5B761D01B}" type="presOf" srcId="{EFCE95A3-8561-FE4B-98C3-DB966FCC3167}" destId="{EAA3006B-FB3C-2E43-B350-7AB3FDB201A3}" srcOrd="0" destOrd="0" presId="urn:microsoft.com/office/officeart/2005/8/layout/cycle2"/>
    <dgm:cxn modelId="{6C7751D9-4FFE-2F43-8A54-E7BC0E92A5E8}" type="presOf" srcId="{42FC58F0-2A72-C742-BC4B-8C8EC41881DD}" destId="{3C8F19ED-3061-1244-93A2-67D31CBCAC32}" srcOrd="0" destOrd="0" presId="urn:microsoft.com/office/officeart/2005/8/layout/cycle2"/>
    <dgm:cxn modelId="{E8745646-DCDC-8E4B-ABEA-ADE521F95355}" type="presOf" srcId="{5392FC41-41BE-6245-962B-A4D61352BEBF}" destId="{2F0BA724-9A05-E04E-A61C-896AA322B2FD}" srcOrd="0" destOrd="0" presId="urn:microsoft.com/office/officeart/2005/8/layout/cycle2"/>
    <dgm:cxn modelId="{BF4C8454-3D5C-6C42-8DC6-8E615D30E73C}" type="presOf" srcId="{4E66AA94-36AF-744D-BA2C-EF5C9A2DE37E}" destId="{B32B66D0-7C39-1A45-925C-846BDCDD34E6}" srcOrd="0" destOrd="0" presId="urn:microsoft.com/office/officeart/2005/8/layout/cycle2"/>
    <dgm:cxn modelId="{AFC62CC4-473C-914B-B043-EA42456582E2}" type="presOf" srcId="{36A022CC-A1BC-B94F-BE6A-F079443D1DBD}" destId="{69255A66-E98C-ED4F-B328-FE8DC217807F}" srcOrd="0" destOrd="0" presId="urn:microsoft.com/office/officeart/2005/8/layout/cycle2"/>
    <dgm:cxn modelId="{A5E70A59-E6FF-4041-8691-37EC8979127C}" type="presOf" srcId="{EFCE95A3-8561-FE4B-98C3-DB966FCC3167}" destId="{74AC02BA-56BE-A84E-9F6A-F47B2985ACCF}" srcOrd="1" destOrd="0" presId="urn:microsoft.com/office/officeart/2005/8/layout/cycle2"/>
    <dgm:cxn modelId="{FA33746E-2BDE-C24D-8754-79A935907E4F}" srcId="{71AACB5E-FF2B-734A-889A-E3AE74BAD1C9}" destId="{5392FC41-41BE-6245-962B-A4D61352BEBF}" srcOrd="3" destOrd="0" parTransId="{A8D3E7DD-9E38-E94F-8BDA-7866907BA5A1}" sibTransId="{42FC58F0-2A72-C742-BC4B-8C8EC41881DD}"/>
    <dgm:cxn modelId="{F6F7A930-FA4A-3542-8499-7B331464D71D}" type="presOf" srcId="{9E468CCF-0141-8B44-A799-CF1928C61E00}" destId="{36E1429E-D1C0-4D4C-A490-6756C7AD69A3}" srcOrd="0" destOrd="0" presId="urn:microsoft.com/office/officeart/2005/8/layout/cycle2"/>
    <dgm:cxn modelId="{A7BFE263-3A52-DB42-8B79-E29E7B0B41C2}" srcId="{71AACB5E-FF2B-734A-889A-E3AE74BAD1C9}" destId="{9E468CCF-0141-8B44-A799-CF1928C61E00}" srcOrd="4" destOrd="0" parTransId="{FB3CAA3E-3ACD-5644-8178-F34A69EDAC65}" sibTransId="{4E66AA94-36AF-744D-BA2C-EF5C9A2DE37E}"/>
    <dgm:cxn modelId="{B461AFE1-4347-B04A-A0D5-36C1759EBD9F}" srcId="{71AACB5E-FF2B-734A-889A-E3AE74BAD1C9}" destId="{E68BFDEB-7DCC-9B4C-8FE9-E3AC64034F2B}" srcOrd="0" destOrd="0" parTransId="{64AC0378-384F-2A45-B0D6-F9E8E6D4912D}" sibTransId="{CAF9D408-395B-7046-97F4-69656BBF5915}"/>
    <dgm:cxn modelId="{D37F5A8C-AAF8-C644-AEE0-B05060DE6FC8}" srcId="{71AACB5E-FF2B-734A-889A-E3AE74BAD1C9}" destId="{D002D370-0F21-694C-BE9A-298DA997483D}" srcOrd="2" destOrd="0" parTransId="{2BD5E477-95A0-0442-A5D7-B143BE8B170C}" sibTransId="{A3AAACFE-608C-E74F-8368-D20371489602}"/>
    <dgm:cxn modelId="{2F0445B6-6655-B441-BD57-5403A213E332}" type="presOf" srcId="{71AACB5E-FF2B-734A-889A-E3AE74BAD1C9}" destId="{AAD74B29-D399-2F46-A0C4-1BF4512B678B}" srcOrd="0" destOrd="0" presId="urn:microsoft.com/office/officeart/2005/8/layout/cycle2"/>
    <dgm:cxn modelId="{D3C63C0C-D50E-2C4F-92BD-13A1F202A317}" type="presOf" srcId="{D002D370-0F21-694C-BE9A-298DA997483D}" destId="{858BEA24-081B-F04C-A442-3DFD98C90EE5}" srcOrd="0" destOrd="0" presId="urn:microsoft.com/office/officeart/2005/8/layout/cycle2"/>
    <dgm:cxn modelId="{A9BEE8E1-C8CB-D548-BB79-B4490E92CF0D}" srcId="{71AACB5E-FF2B-734A-889A-E3AE74BAD1C9}" destId="{36A022CC-A1BC-B94F-BE6A-F079443D1DBD}" srcOrd="1" destOrd="0" parTransId="{909C536A-56DF-714E-B754-7728EE2D790C}" sibTransId="{EFCE95A3-8561-FE4B-98C3-DB966FCC3167}"/>
    <dgm:cxn modelId="{7D92BDE1-5FAC-B34D-B73A-381E5A0BA941}" type="presOf" srcId="{A3AAACFE-608C-E74F-8368-D20371489602}" destId="{D0E797AB-38A4-0F41-9013-E5329B418F82}" srcOrd="1" destOrd="0" presId="urn:microsoft.com/office/officeart/2005/8/layout/cycle2"/>
    <dgm:cxn modelId="{7785E35A-16DD-EE4D-9FF7-B0AE5D9DBAF2}" type="presOf" srcId="{4E66AA94-36AF-744D-BA2C-EF5C9A2DE37E}" destId="{89F85E90-4DE2-6E4F-84AE-6C75DDB27C48}" srcOrd="1" destOrd="0" presId="urn:microsoft.com/office/officeart/2005/8/layout/cycle2"/>
    <dgm:cxn modelId="{221A3405-A5A4-1643-858D-1693CB94F906}" type="presOf" srcId="{42FC58F0-2A72-C742-BC4B-8C8EC41881DD}" destId="{FCC596C2-123C-9640-AAAE-9326783A2C37}" srcOrd="1" destOrd="0" presId="urn:microsoft.com/office/officeart/2005/8/layout/cycle2"/>
    <dgm:cxn modelId="{1C60316C-1385-FD46-BCD6-738CF5B661F2}" type="presOf" srcId="{E68BFDEB-7DCC-9B4C-8FE9-E3AC64034F2B}" destId="{578ABEB9-52E7-834A-AC81-35F7A68714E3}" srcOrd="0" destOrd="0" presId="urn:microsoft.com/office/officeart/2005/8/layout/cycle2"/>
    <dgm:cxn modelId="{41382D9B-1474-7242-A2AF-19426A6EE747}" type="presParOf" srcId="{AAD74B29-D399-2F46-A0C4-1BF4512B678B}" destId="{578ABEB9-52E7-834A-AC81-35F7A68714E3}" srcOrd="0" destOrd="0" presId="urn:microsoft.com/office/officeart/2005/8/layout/cycle2"/>
    <dgm:cxn modelId="{763C809F-1761-264C-AB7C-BEECEC975635}" type="presParOf" srcId="{AAD74B29-D399-2F46-A0C4-1BF4512B678B}" destId="{0353C955-D34A-7B42-9353-87B2053A0AB0}" srcOrd="1" destOrd="0" presId="urn:microsoft.com/office/officeart/2005/8/layout/cycle2"/>
    <dgm:cxn modelId="{61250888-B8F4-B644-94BF-02970C329DC6}" type="presParOf" srcId="{0353C955-D34A-7B42-9353-87B2053A0AB0}" destId="{2D0867D3-5CBA-A54C-8118-21B1D83A1291}" srcOrd="0" destOrd="0" presId="urn:microsoft.com/office/officeart/2005/8/layout/cycle2"/>
    <dgm:cxn modelId="{2804D298-F3F6-B541-88B2-CC69EC87C18D}" type="presParOf" srcId="{AAD74B29-D399-2F46-A0C4-1BF4512B678B}" destId="{69255A66-E98C-ED4F-B328-FE8DC217807F}" srcOrd="2" destOrd="0" presId="urn:microsoft.com/office/officeart/2005/8/layout/cycle2"/>
    <dgm:cxn modelId="{CC0C5CA4-2633-BA4F-AEB1-BC0A71F75E5D}" type="presParOf" srcId="{AAD74B29-D399-2F46-A0C4-1BF4512B678B}" destId="{EAA3006B-FB3C-2E43-B350-7AB3FDB201A3}" srcOrd="3" destOrd="0" presId="urn:microsoft.com/office/officeart/2005/8/layout/cycle2"/>
    <dgm:cxn modelId="{E3959761-8A2C-8649-AB17-18C7F995B1EB}" type="presParOf" srcId="{EAA3006B-FB3C-2E43-B350-7AB3FDB201A3}" destId="{74AC02BA-56BE-A84E-9F6A-F47B2985ACCF}" srcOrd="0" destOrd="0" presId="urn:microsoft.com/office/officeart/2005/8/layout/cycle2"/>
    <dgm:cxn modelId="{4B8EC15C-4453-DE44-914D-13AE29BBD93B}" type="presParOf" srcId="{AAD74B29-D399-2F46-A0C4-1BF4512B678B}" destId="{858BEA24-081B-F04C-A442-3DFD98C90EE5}" srcOrd="4" destOrd="0" presId="urn:microsoft.com/office/officeart/2005/8/layout/cycle2"/>
    <dgm:cxn modelId="{DFEA4258-2FCC-114F-B9F1-661162C01053}" type="presParOf" srcId="{AAD74B29-D399-2F46-A0C4-1BF4512B678B}" destId="{E1645DC5-19D2-9D42-8481-A8D39E07E2E7}" srcOrd="5" destOrd="0" presId="urn:microsoft.com/office/officeart/2005/8/layout/cycle2"/>
    <dgm:cxn modelId="{A6E23C8D-129C-A04A-8227-4EE5FA451637}" type="presParOf" srcId="{E1645DC5-19D2-9D42-8481-A8D39E07E2E7}" destId="{D0E797AB-38A4-0F41-9013-E5329B418F82}" srcOrd="0" destOrd="0" presId="urn:microsoft.com/office/officeart/2005/8/layout/cycle2"/>
    <dgm:cxn modelId="{9C1E5411-37D8-BE42-AAFE-49B07F88CE53}" type="presParOf" srcId="{AAD74B29-D399-2F46-A0C4-1BF4512B678B}" destId="{2F0BA724-9A05-E04E-A61C-896AA322B2FD}" srcOrd="6" destOrd="0" presId="urn:microsoft.com/office/officeart/2005/8/layout/cycle2"/>
    <dgm:cxn modelId="{9016143F-5CA2-4C4A-A610-FC9844D652AF}" type="presParOf" srcId="{AAD74B29-D399-2F46-A0C4-1BF4512B678B}" destId="{3C8F19ED-3061-1244-93A2-67D31CBCAC32}" srcOrd="7" destOrd="0" presId="urn:microsoft.com/office/officeart/2005/8/layout/cycle2"/>
    <dgm:cxn modelId="{4156EA1B-2AED-7242-BC97-51889AA18C15}" type="presParOf" srcId="{3C8F19ED-3061-1244-93A2-67D31CBCAC32}" destId="{FCC596C2-123C-9640-AAAE-9326783A2C37}" srcOrd="0" destOrd="0" presId="urn:microsoft.com/office/officeart/2005/8/layout/cycle2"/>
    <dgm:cxn modelId="{0F568C7B-2039-F740-A3EB-A215D02E7E8F}" type="presParOf" srcId="{AAD74B29-D399-2F46-A0C4-1BF4512B678B}" destId="{36E1429E-D1C0-4D4C-A490-6756C7AD69A3}" srcOrd="8" destOrd="0" presId="urn:microsoft.com/office/officeart/2005/8/layout/cycle2"/>
    <dgm:cxn modelId="{8DDA3CF1-311C-574C-A4B6-468F2B629ED9}" type="presParOf" srcId="{AAD74B29-D399-2F46-A0C4-1BF4512B678B}" destId="{B32B66D0-7C39-1A45-925C-846BDCDD34E6}" srcOrd="9" destOrd="0" presId="urn:microsoft.com/office/officeart/2005/8/layout/cycle2"/>
    <dgm:cxn modelId="{F79CD31E-5423-B642-A7F6-E42A3F9A632F}" type="presParOf" srcId="{B32B66D0-7C39-1A45-925C-846BDCDD34E6}" destId="{89F85E90-4DE2-6E4F-84AE-6C75DDB27C4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ABEB9-52E7-834A-AC81-35F7A68714E3}">
      <dsp:nvSpPr>
        <dsp:cNvPr id="0" name=""/>
        <dsp:cNvSpPr/>
      </dsp:nvSpPr>
      <dsp:spPr>
        <a:xfrm>
          <a:off x="3433872" y="1045"/>
          <a:ext cx="1413174" cy="14131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harvest open data</a:t>
          </a:r>
          <a:endParaRPr lang="en-US" sz="2000" kern="1200" dirty="0"/>
        </a:p>
      </dsp:txBody>
      <dsp:txXfrm>
        <a:off x="3640827" y="208000"/>
        <a:ext cx="999264" cy="999264"/>
      </dsp:txXfrm>
    </dsp:sp>
    <dsp:sp modelId="{0353C955-D34A-7B42-9353-87B2053A0AB0}">
      <dsp:nvSpPr>
        <dsp:cNvPr id="0" name=""/>
        <dsp:cNvSpPr/>
      </dsp:nvSpPr>
      <dsp:spPr>
        <a:xfrm rot="2160000">
          <a:off x="4802372" y="1086519"/>
          <a:ext cx="375619" cy="47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813133" y="1148790"/>
        <a:ext cx="262933" cy="286168"/>
      </dsp:txXfrm>
    </dsp:sp>
    <dsp:sp modelId="{69255A66-E98C-ED4F-B328-FE8DC217807F}">
      <dsp:nvSpPr>
        <dsp:cNvPr id="0" name=""/>
        <dsp:cNvSpPr/>
      </dsp:nvSpPr>
      <dsp:spPr>
        <a:xfrm>
          <a:off x="5150518" y="1248261"/>
          <a:ext cx="1413174" cy="14131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validate</a:t>
          </a:r>
          <a:endParaRPr lang="en-US" sz="2000" kern="1200" dirty="0"/>
        </a:p>
      </dsp:txBody>
      <dsp:txXfrm>
        <a:off x="5357473" y="1455216"/>
        <a:ext cx="999264" cy="999264"/>
      </dsp:txXfrm>
    </dsp:sp>
    <dsp:sp modelId="{EAA3006B-FB3C-2E43-B350-7AB3FDB201A3}">
      <dsp:nvSpPr>
        <dsp:cNvPr id="0" name=""/>
        <dsp:cNvSpPr/>
      </dsp:nvSpPr>
      <dsp:spPr>
        <a:xfrm rot="6480000">
          <a:off x="5344730" y="2715284"/>
          <a:ext cx="375619" cy="47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5418484" y="2757088"/>
        <a:ext cx="262933" cy="286168"/>
      </dsp:txXfrm>
    </dsp:sp>
    <dsp:sp modelId="{858BEA24-081B-F04C-A442-3DFD98C90EE5}">
      <dsp:nvSpPr>
        <dsp:cNvPr id="0" name=""/>
        <dsp:cNvSpPr/>
      </dsp:nvSpPr>
      <dsp:spPr>
        <a:xfrm>
          <a:off x="4494818" y="3266299"/>
          <a:ext cx="1413174" cy="14131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analyse </a:t>
          </a:r>
          <a:endParaRPr lang="en-US" sz="2000" kern="1200" dirty="0"/>
        </a:p>
      </dsp:txBody>
      <dsp:txXfrm>
        <a:off x="4701773" y="3473254"/>
        <a:ext cx="999264" cy="999264"/>
      </dsp:txXfrm>
    </dsp:sp>
    <dsp:sp modelId="{E1645DC5-19D2-9D42-8481-A8D39E07E2E7}">
      <dsp:nvSpPr>
        <dsp:cNvPr id="0" name=""/>
        <dsp:cNvSpPr/>
      </dsp:nvSpPr>
      <dsp:spPr>
        <a:xfrm rot="10800000">
          <a:off x="3963280" y="3734414"/>
          <a:ext cx="375619" cy="47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4075966" y="3829803"/>
        <a:ext cx="262933" cy="286168"/>
      </dsp:txXfrm>
    </dsp:sp>
    <dsp:sp modelId="{2F0BA724-9A05-E04E-A61C-896AA322B2FD}">
      <dsp:nvSpPr>
        <dsp:cNvPr id="0" name=""/>
        <dsp:cNvSpPr/>
      </dsp:nvSpPr>
      <dsp:spPr>
        <a:xfrm>
          <a:off x="2372927" y="3266299"/>
          <a:ext cx="1413174" cy="14131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present</a:t>
          </a:r>
          <a:endParaRPr lang="en-US" sz="2000" kern="1200" dirty="0"/>
        </a:p>
      </dsp:txBody>
      <dsp:txXfrm>
        <a:off x="2579882" y="3473254"/>
        <a:ext cx="999264" cy="999264"/>
      </dsp:txXfrm>
    </dsp:sp>
    <dsp:sp modelId="{3C8F19ED-3061-1244-93A2-67D31CBCAC32}">
      <dsp:nvSpPr>
        <dsp:cNvPr id="0" name=""/>
        <dsp:cNvSpPr/>
      </dsp:nvSpPr>
      <dsp:spPr>
        <a:xfrm rot="15120000">
          <a:off x="2567139" y="2735505"/>
          <a:ext cx="375619" cy="47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2640893" y="2884479"/>
        <a:ext cx="262933" cy="286168"/>
      </dsp:txXfrm>
    </dsp:sp>
    <dsp:sp modelId="{36E1429E-D1C0-4D4C-A490-6756C7AD69A3}">
      <dsp:nvSpPr>
        <dsp:cNvPr id="0" name=""/>
        <dsp:cNvSpPr/>
      </dsp:nvSpPr>
      <dsp:spPr>
        <a:xfrm>
          <a:off x="1717226" y="1248261"/>
          <a:ext cx="1413174" cy="14131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Integrate with BI </a:t>
          </a:r>
          <a:endParaRPr lang="en-US" sz="2000" kern="1200" dirty="0"/>
        </a:p>
      </dsp:txBody>
      <dsp:txXfrm>
        <a:off x="1924181" y="1455216"/>
        <a:ext cx="999264" cy="999264"/>
      </dsp:txXfrm>
    </dsp:sp>
    <dsp:sp modelId="{B32B66D0-7C39-1A45-925C-846BDCDD34E6}">
      <dsp:nvSpPr>
        <dsp:cNvPr id="0" name=""/>
        <dsp:cNvSpPr/>
      </dsp:nvSpPr>
      <dsp:spPr>
        <a:xfrm rot="19440000">
          <a:off x="3085726" y="1099016"/>
          <a:ext cx="375619" cy="47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096487" y="1227523"/>
        <a:ext cx="262933" cy="286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 dirty="0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/>
              </a:defRPr>
            </a:lvl1pPr>
          </a:lstStyle>
          <a:p>
            <a:pPr>
              <a:defRPr/>
            </a:pPr>
            <a:fld id="{4DBDEF2B-2310-7944-ADED-48CDDC6962A7}" type="datetime1">
              <a:rPr lang="el-GR" smtClean="0"/>
              <a:pPr>
                <a:defRPr/>
              </a:pPr>
              <a:t>24/4/16</a:t>
            </a:fld>
            <a:endParaRPr lang="el-GR" dirty="0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l-GR" noProof="0" dirty="0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l-GR" noProof="0" dirty="0"/>
              <a:t>Kλικ για επεξεργασία των στυλ του υποδείγματος</a:t>
            </a:r>
          </a:p>
          <a:p>
            <a:pPr lvl="1"/>
            <a:r>
              <a:rPr lang="el-GR" noProof="0" dirty="0"/>
              <a:t>Δεύτερου επιπέδου</a:t>
            </a:r>
          </a:p>
          <a:p>
            <a:pPr lvl="2"/>
            <a:r>
              <a:rPr lang="el-GR" noProof="0" dirty="0"/>
              <a:t>Τρίτου επιπέδου</a:t>
            </a:r>
          </a:p>
          <a:p>
            <a:pPr lvl="3"/>
            <a:r>
              <a:rPr lang="el-GR" noProof="0" dirty="0"/>
              <a:t>Τέταρτου επιπέδου</a:t>
            </a:r>
          </a:p>
          <a:p>
            <a:pPr lvl="4"/>
            <a:r>
              <a:rPr lang="el-GR" noProof="0" dirty="0"/>
              <a:t>Πέμπτου επιπέδου</a:t>
            </a:r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 dirty="0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/>
              </a:defRPr>
            </a:lvl1pPr>
          </a:lstStyle>
          <a:p>
            <a:pPr>
              <a:defRPr/>
            </a:pPr>
            <a:fld id="{D59AF136-9201-FA4A-AA7C-184583ECB311}" type="slidenum">
              <a:rPr lang="el-GR" smtClean="0"/>
              <a:pPr>
                <a:defRPr/>
              </a:pPr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29936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AF136-9201-FA4A-AA7C-184583ECB311}" type="slidenum">
              <a:rPr lang="el-GR" smtClean="0"/>
              <a:pPr>
                <a:defRPr/>
              </a:pPr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8582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10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48206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11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642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2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574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3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24762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4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49051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5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82594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6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5425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7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876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8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0216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9155" name="3 - Θέση αριθμού διαφάνειας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7FF811-A919-644E-93E8-F7384798D718}" type="slidenum">
              <a:rPr lang="el-GR" sz="1200">
                <a:latin typeface="Helvetica Neue"/>
              </a:rPr>
              <a:pPr eaLnBrk="1" hangingPunct="1"/>
              <a:t>9</a:t>
            </a:fld>
            <a:endParaRPr lang="el-GR" sz="12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0523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Κάντε κλικ για να επεξεργαστείτε τον υπότιτλο του υποδείγματος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D633B-A1BD-8942-BA76-3BD353967800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AF192-BCF9-104D-A85F-DA88A4E15103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35135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89C3F-E615-6E47-B32F-15667526F12B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B26B0-B801-5347-8515-81AEDF733A79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7353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4D51B-A2FC-1049-92B7-B04013DC68A6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2CC93-D154-4B45-83D0-81DDB5A6D9C4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5579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0488" y="-74613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1566863"/>
            <a:ext cx="3960813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8863" y="1566863"/>
            <a:ext cx="39624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0" y="3905250"/>
            <a:ext cx="3960813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8863" y="3905250"/>
            <a:ext cx="39624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9E35D3-E6C8-1A47-9C09-4B74EB1A0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365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0DEF6-600A-1948-8F42-73C53DC8C8C5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86B6D-4FA4-9444-A513-03A9A1402C7F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494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4BD9D-0F4F-3C4A-AD55-171B0302AE26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90D1C-4B22-BF46-9030-B8BBE7C9DA4A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8011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AF9B4-2969-5F4A-BA2D-49C4822BBC81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6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7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A0E06-90A1-3C44-8412-FD640A3A5157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446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4 - Θέση κειμένου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F563C-BAFA-7D45-AB56-01EA0DAA6F6A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8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9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5A273-A71C-D141-9208-36DC82E9F71E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871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4D69C-7249-734D-B506-13567FA3227A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4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5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281B2-693F-7148-BC70-E76CAA990E50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9725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70CED-8690-2742-B887-14B538449435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3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4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F4A7E-D82E-2B40-B34D-075261D143BD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140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5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D719F-6B0C-204A-8F87-E572AA8B24EB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6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7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895B6-BAD0-2241-88E5-158BCBB1BB25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076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l-GR" noProof="0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5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A2F44B-3A78-AA4F-B638-786169BD55DD}" type="datetime1">
              <a:rPr lang="el-GR"/>
              <a:pPr>
                <a:defRPr/>
              </a:pPr>
              <a:t>24/4/16</a:t>
            </a:fld>
            <a:endParaRPr lang="el-GR"/>
          </a:p>
        </p:txBody>
      </p:sp>
      <p:sp>
        <p:nvSpPr>
          <p:cNvPr id="6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WS.01 lecture 1: Web history</a:t>
            </a:r>
            <a:endParaRPr lang="el-GR"/>
          </a:p>
        </p:txBody>
      </p:sp>
      <p:sp>
        <p:nvSpPr>
          <p:cNvPr id="7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C73F6-7299-8345-B5AA-2D23590D6D07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67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- Θέση τίτλου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Kλικ για επεξεργασία του τίτλου</a:t>
            </a:r>
          </a:p>
        </p:txBody>
      </p:sp>
      <p:sp>
        <p:nvSpPr>
          <p:cNvPr id="1027" name="2 - Θέση κειμένου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dirty="0"/>
              <a:t>Kλικ για επεξεργασία των στυλ του υποδείγματος</a:t>
            </a:r>
          </a:p>
          <a:p>
            <a:pPr lvl="1"/>
            <a:r>
              <a:rPr lang="el-GR" dirty="0"/>
              <a:t>Δεύτερου επιπέδου</a:t>
            </a:r>
          </a:p>
          <a:p>
            <a:pPr lvl="2"/>
            <a:r>
              <a:rPr lang="el-GR" dirty="0"/>
              <a:t>Τρίτου επιπέδου</a:t>
            </a:r>
          </a:p>
          <a:p>
            <a:pPr lvl="3"/>
            <a:r>
              <a:rPr lang="el-GR" dirty="0"/>
              <a:t>Τέταρτου επιπέδου</a:t>
            </a:r>
          </a:p>
          <a:p>
            <a:pPr lvl="4"/>
            <a:r>
              <a:rPr lang="el-GR" dirty="0"/>
              <a:t>Πέμπτου επιπέδου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Helvetica Neue"/>
              </a:defRPr>
            </a:lvl1pPr>
          </a:lstStyle>
          <a:p>
            <a:pPr>
              <a:defRPr/>
            </a:pPr>
            <a:fld id="{CF531E03-0202-5C4F-AD05-95334313AA05}" type="datetime1">
              <a:rPr lang="el-GR" smtClean="0"/>
              <a:pPr>
                <a:defRPr/>
              </a:pPr>
              <a:t>24/4/16</a:t>
            </a:fld>
            <a:endParaRPr lang="el-GR" dirty="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Helvetica Neue"/>
              </a:defRPr>
            </a:lvl1pPr>
          </a:lstStyle>
          <a:p>
            <a:pPr>
              <a:defRPr/>
            </a:pPr>
            <a:r>
              <a:rPr lang="en-US" dirty="0" smtClean="0"/>
              <a:t>WS.01 lecture 1: Web history</a:t>
            </a:r>
            <a:endParaRPr lang="el-GR" dirty="0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Helvetica Neue"/>
              </a:defRPr>
            </a:lvl1pPr>
          </a:lstStyle>
          <a:p>
            <a:pPr>
              <a:defRPr/>
            </a:pPr>
            <a:fld id="{CA89D166-EC21-B546-B716-1DFEB1B1A802}" type="slidenum">
              <a:rPr lang="el-GR" smtClean="0"/>
              <a:pPr>
                <a:defRPr/>
              </a:pPr>
              <a:t>‹#›</a:t>
            </a:fld>
            <a:endParaRPr lang="el-G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lvetica Neue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 Neue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 Neue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 Neue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kedFin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c.europa.eu/budget/fts/index_en.htm" TargetMode="External"/><Relationship Id="rId4" Type="http://schemas.openxmlformats.org/officeDocument/2006/relationships/hyperlink" Target="https://www.data.gov.au/" TargetMode="External"/><Relationship Id="rId5" Type="http://schemas.openxmlformats.org/officeDocument/2006/relationships/hyperlink" Target="http://www.influencetracker.com:8890/sparq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848872" cy="593056"/>
          </a:xfrm>
        </p:spPr>
        <p:txBody>
          <a:bodyPr rtlCol="0">
            <a:noAutofit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  <a:latin typeface="Helvetica Neue"/>
                <a:ea typeface="+mn-ea"/>
                <a:cs typeface="Helvetica Neue"/>
              </a:rPr>
              <a:t>LinkedEconomy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Helvetica Neue"/>
                <a:ea typeface="+mn-ea"/>
                <a:cs typeface="Helvetica Neue"/>
              </a:rPr>
              <a:t> team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l-GR" sz="2000" dirty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Μιχάλης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 </a:t>
            </a:r>
            <a:r>
              <a:rPr lang="el-GR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Βαφόπουλος 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  <a:ea typeface="+mn-ea"/>
              <a:cs typeface="Helvetica Neue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l-GR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Ιωάννης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 </a:t>
            </a:r>
            <a:r>
              <a:rPr lang="el-GR" sz="2000" dirty="0" err="1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Aναγνωστόπουλος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  <a:ea typeface="+mn-ea"/>
              <a:cs typeface="Helvetica Neue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l-GR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Μάκης</a:t>
            </a:r>
            <a:r>
              <a:rPr lang="el-GR" sz="2000" dirty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	</a:t>
            </a:r>
            <a:r>
              <a:rPr lang="el-GR" sz="2000" dirty="0" err="1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Ραζής</a:t>
            </a:r>
            <a:r>
              <a:rPr lang="el-GR" sz="2000" dirty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 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  <a:ea typeface="+mn-ea"/>
              <a:cs typeface="Helvetica Neue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l-GR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Γιώργος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 </a:t>
            </a:r>
            <a:r>
              <a:rPr lang="el-GR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Βαφειάδης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  <a:ea typeface="+mn-ea"/>
              <a:cs typeface="Helvetica Neue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l-GR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Λευτέρης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 </a:t>
            </a:r>
            <a:r>
              <a:rPr lang="el-GR" sz="2000" dirty="0" smtClean="0">
                <a:solidFill>
                  <a:schemeClr val="bg1">
                    <a:lumMod val="65000"/>
                  </a:schemeClr>
                </a:solidFill>
                <a:ea typeface="+mn-ea"/>
                <a:cs typeface="Helvetica Neue"/>
              </a:rPr>
              <a:t>Γαλανός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  <a:ea typeface="+mn-ea"/>
              <a:cs typeface="Helvetica Neue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endParaRPr lang="el-GR" sz="2000" dirty="0" smtClean="0">
              <a:solidFill>
                <a:schemeClr val="bg1">
                  <a:lumMod val="65000"/>
                </a:schemeClr>
              </a:solidFill>
              <a:latin typeface="Helvetica Neue"/>
              <a:ea typeface="+mn-ea"/>
              <a:cs typeface="Helvetica Neue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latin typeface="Helvetica Neue"/>
                <a:ea typeface="+mn-ea"/>
                <a:cs typeface="Helvetica Neue"/>
              </a:rPr>
              <a:t> </a:t>
            </a:r>
            <a:endParaRPr lang="en-US" sz="2000" dirty="0" smtClean="0">
              <a:solidFill>
                <a:schemeClr val="tx1"/>
              </a:solidFill>
              <a:latin typeface="Helvetica Neue"/>
              <a:ea typeface="+mn-ea"/>
              <a:cs typeface="Helvetica Neue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Neue"/>
                <a:ea typeface="+mn-ea"/>
                <a:cs typeface="Helvetica Neue"/>
              </a:rPr>
              <a:t> 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4" name="2 - Υπότιτλος"/>
          <p:cNvSpPr txBox="1">
            <a:spLocks/>
          </p:cNvSpPr>
          <p:nvPr/>
        </p:nvSpPr>
        <p:spPr>
          <a:xfrm>
            <a:off x="1285875" y="5715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l-GR" sz="3200" dirty="0">
              <a:solidFill>
                <a:schemeClr val="tx1">
                  <a:tint val="75000"/>
                </a:schemeClr>
              </a:solidFill>
              <a:latin typeface="Helvetica Neue"/>
              <a:ea typeface="+mn-ea"/>
              <a:cs typeface="+mn-cs"/>
            </a:endParaRPr>
          </a:p>
        </p:txBody>
      </p:sp>
      <p:sp>
        <p:nvSpPr>
          <p:cNvPr id="5" name="2 - Υπότιτλος"/>
          <p:cNvSpPr txBox="1">
            <a:spLocks/>
          </p:cNvSpPr>
          <p:nvPr/>
        </p:nvSpPr>
        <p:spPr bwMode="auto">
          <a:xfrm>
            <a:off x="395536" y="908720"/>
            <a:ext cx="8280920" cy="17281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GB" sz="6000" b="1" dirty="0" err="1" smtClean="0">
                <a:solidFill>
                  <a:schemeClr val="tx1"/>
                </a:solidFill>
                <a:latin typeface="Helvetica Neue"/>
                <a:ea typeface="+mn-ea"/>
                <a:cs typeface="Helvetica Neue"/>
              </a:rPr>
              <a:t>LinkedFin</a:t>
            </a:r>
            <a:endParaRPr lang="en-GB" sz="6000" b="1" dirty="0" smtClean="0">
              <a:solidFill>
                <a:schemeClr val="tx1"/>
              </a:solidFill>
              <a:latin typeface="Helvetica Neue"/>
              <a:ea typeface="+mn-ea"/>
              <a:cs typeface="Helvetica Neue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GB" sz="4800" b="1" dirty="0">
                <a:solidFill>
                  <a:schemeClr val="tx1"/>
                </a:solidFill>
                <a:latin typeface="Helvetica Neue"/>
                <a:ea typeface="+mn-ea"/>
                <a:cs typeface="Helvetica Neue"/>
              </a:rPr>
              <a:t>b</a:t>
            </a:r>
            <a:r>
              <a:rPr lang="en-GB" sz="4800" b="1" dirty="0" smtClean="0">
                <a:solidFill>
                  <a:schemeClr val="tx1"/>
                </a:solidFill>
                <a:latin typeface="Helvetica Neue"/>
                <a:ea typeface="+mn-ea"/>
                <a:cs typeface="Helvetica Neue"/>
              </a:rPr>
              <a:t>eyond traditional finance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  <a:latin typeface="Helvetica Neue"/>
                <a:ea typeface="+mn-ea"/>
                <a:cs typeface="Helvetica Neue"/>
                <a:hlinkClick r:id="rId3"/>
              </a:rPr>
              <a:t>https://</a:t>
            </a:r>
            <a:r>
              <a:rPr lang="en-GB" dirty="0" smtClean="0">
                <a:solidFill>
                  <a:schemeClr val="tx1"/>
                </a:solidFill>
                <a:latin typeface="Helvetica Neue"/>
                <a:ea typeface="+mn-ea"/>
                <a:cs typeface="Helvetica Neue"/>
                <a:hlinkClick r:id="rId3"/>
              </a:rPr>
              <a:t>github.com/LinkedFin</a:t>
            </a:r>
            <a:r>
              <a:rPr lang="en-GB" dirty="0" smtClean="0">
                <a:solidFill>
                  <a:schemeClr val="tx1"/>
                </a:solidFill>
                <a:latin typeface="Helvetica Neue"/>
                <a:ea typeface="+mn-ea"/>
                <a:cs typeface="Helvetica Neue"/>
              </a:rPr>
              <a:t> </a:t>
            </a:r>
            <a:endParaRPr lang="el-GR" dirty="0">
              <a:solidFill>
                <a:schemeClr val="tx1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3691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Helvetica Neue"/>
                <a:cs typeface="Helvetica Neue"/>
              </a:rPr>
              <a:t>Creative Commons License</a:t>
            </a:r>
          </a:p>
          <a:p>
            <a:r>
              <a:rPr lang="en-US" sz="800" dirty="0">
                <a:latin typeface="Helvetica Neue"/>
                <a:cs typeface="Helvetica Neue"/>
              </a:rPr>
              <a:t>This work is licensed under a Creative Commons </a:t>
            </a:r>
            <a:r>
              <a:rPr lang="en-US" sz="800" dirty="0" smtClean="0">
                <a:latin typeface="Helvetica Neue"/>
                <a:cs typeface="Helvetica Neue"/>
              </a:rPr>
              <a:t>Attribution-Share Alike </a:t>
            </a:r>
            <a:r>
              <a:rPr lang="en-US" sz="800" dirty="0">
                <a:latin typeface="Helvetica Neue"/>
                <a:cs typeface="Helvetica Neue"/>
              </a:rPr>
              <a:t>4.0 International License.</a:t>
            </a:r>
            <a:endParaRPr lang="el-GR" sz="800" dirty="0">
              <a:latin typeface="Helvetica Neue"/>
              <a:cs typeface="Helvetica Neue"/>
            </a:endParaRPr>
          </a:p>
        </p:txBody>
      </p:sp>
      <p:pic>
        <p:nvPicPr>
          <p:cNvPr id="9" name="Picture 8" descr="88x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94928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95536" y="332656"/>
            <a:ext cx="8208912" cy="719138"/>
          </a:xfrm>
        </p:spPr>
        <p:txBody>
          <a:bodyPr/>
          <a:lstStyle/>
          <a:p>
            <a:pPr eaLnBrk="1" hangingPunct="1"/>
            <a:r>
              <a:rPr lang="el-GR" b="1" dirty="0"/>
              <a:t>ΒUSINESS </a:t>
            </a:r>
            <a:r>
              <a:rPr lang="el-GR" b="1" dirty="0" smtClean="0"/>
              <a:t>MODEL</a:t>
            </a:r>
            <a:endParaRPr lang="el-GR" b="1" dirty="0">
              <a:ea typeface="ＭＳ Ｐゴシック" charset="0"/>
              <a:cs typeface="Helvetica Neue"/>
            </a:endParaRPr>
          </a:p>
        </p:txBody>
      </p:sp>
      <p:sp>
        <p:nvSpPr>
          <p:cNvPr id="6147" name="Rectangle 19"/>
          <p:cNvSpPr>
            <a:spLocks noChangeArrowheads="1"/>
          </p:cNvSpPr>
          <p:nvPr/>
        </p:nvSpPr>
        <p:spPr bwMode="auto">
          <a:xfrm>
            <a:off x="539552" y="1340768"/>
            <a:ext cx="828092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3200" b="1" dirty="0" smtClean="0"/>
              <a:t>Financial analysts</a:t>
            </a:r>
          </a:p>
          <a:p>
            <a:pPr marL="457200" indent="-457200">
              <a:buFont typeface="Arial" charset="0"/>
              <a:buChar char="•"/>
            </a:pPr>
            <a:r>
              <a:rPr lang="en-GB" sz="3200" dirty="0" smtClean="0"/>
              <a:t>Business evaluation</a:t>
            </a:r>
          </a:p>
          <a:p>
            <a:pPr marL="457200" indent="-457200">
              <a:buFont typeface="Arial" charset="0"/>
              <a:buChar char="•"/>
            </a:pPr>
            <a:r>
              <a:rPr lang="en-GB" sz="3200" dirty="0" smtClean="0"/>
              <a:t>Credit risk</a:t>
            </a:r>
          </a:p>
          <a:p>
            <a:pPr marL="457200" indent="-457200">
              <a:buFont typeface="Arial" charset="0"/>
              <a:buChar char="•"/>
            </a:pPr>
            <a:r>
              <a:rPr lang="en-GB" sz="3200" dirty="0" smtClean="0"/>
              <a:t>Wealth management</a:t>
            </a:r>
          </a:p>
          <a:p>
            <a:endParaRPr lang="en-GB" sz="3200" b="1" dirty="0" smtClean="0"/>
          </a:p>
          <a:p>
            <a:r>
              <a:rPr lang="en-GB" sz="3200" b="1" i="1" dirty="0" smtClean="0">
                <a:solidFill>
                  <a:schemeClr val="accent3">
                    <a:lumMod val="75000"/>
                  </a:schemeClr>
                </a:solidFill>
              </a:rPr>
              <a:t>Models  </a:t>
            </a:r>
          </a:p>
          <a:p>
            <a:r>
              <a:rPr lang="en-GB" sz="3200" b="1" dirty="0" smtClean="0"/>
              <a:t>Basic </a:t>
            </a:r>
            <a:r>
              <a:rPr lang="en-GB" sz="3200" b="1" dirty="0" err="1" smtClean="0"/>
              <a:t>information:</a:t>
            </a:r>
            <a:r>
              <a:rPr lang="en-GB" sz="2400" dirty="0" err="1" smtClean="0"/>
              <a:t>open</a:t>
            </a:r>
            <a:r>
              <a:rPr lang="en-GB" sz="2400" dirty="0" smtClean="0"/>
              <a:t> (comments/crowdsourcing)</a:t>
            </a:r>
            <a:r>
              <a:rPr lang="en-GB" sz="3200" dirty="0" smtClean="0"/>
              <a:t> </a:t>
            </a:r>
            <a:endParaRPr lang="en-GB" sz="3200" b="1" dirty="0"/>
          </a:p>
          <a:p>
            <a:r>
              <a:rPr lang="en-GB" sz="3200" b="1" dirty="0" smtClean="0"/>
              <a:t>Advanced: </a:t>
            </a:r>
            <a:r>
              <a:rPr lang="en-GB" sz="2800" dirty="0" smtClean="0"/>
              <a:t>subscription</a:t>
            </a:r>
            <a:endParaRPr lang="en-GB" sz="3200" b="1" dirty="0"/>
          </a:p>
          <a:p>
            <a:r>
              <a:rPr lang="en-GB" sz="3200" b="1" dirty="0" smtClean="0"/>
              <a:t>Custom: </a:t>
            </a:r>
            <a:r>
              <a:rPr lang="en-GB" sz="2400" dirty="0" smtClean="0"/>
              <a:t>per case/customer (investment funds)</a:t>
            </a:r>
            <a:r>
              <a:rPr lang="en-GB" sz="3200" dirty="0" smtClean="0"/>
              <a:t> </a:t>
            </a:r>
            <a:endParaRPr lang="el-GR" dirty="0"/>
          </a:p>
          <a:p>
            <a:pPr>
              <a:spcAft>
                <a:spcPts val="600"/>
              </a:spcAft>
            </a:pPr>
            <a:endParaRPr lang="en-US" sz="2800" dirty="0">
              <a:latin typeface="Helvetica Neue"/>
              <a:cs typeface="Helvetica Neue"/>
            </a:endParaRPr>
          </a:p>
          <a:p>
            <a:pPr marL="514350" indent="-514350">
              <a:spcAft>
                <a:spcPts val="600"/>
              </a:spcAft>
              <a:buFont typeface="+mj-ea"/>
              <a:buAutoNum type="circleNumDbPlain"/>
            </a:pPr>
            <a:endParaRPr lang="el-GR" sz="2800" dirty="0" smtClean="0">
              <a:latin typeface="Helvetica Neue"/>
              <a:cs typeface="Helvetica Neue"/>
            </a:endParaRPr>
          </a:p>
          <a:p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endParaRPr lang="en-US" sz="2400" dirty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l-GR"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89015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332656"/>
            <a:ext cx="7344816" cy="719138"/>
          </a:xfrm>
        </p:spPr>
        <p:txBody>
          <a:bodyPr/>
          <a:lstStyle/>
          <a:p>
            <a:pPr eaLnBrk="1" hangingPunct="1"/>
            <a:r>
              <a:rPr lang="en-US" b="1" dirty="0" smtClean="0">
                <a:ea typeface="ＭＳ Ｐゴシック" charset="0"/>
                <a:cs typeface="Helvetica Neue"/>
              </a:rPr>
              <a:t>Technologies </a:t>
            </a:r>
            <a:endParaRPr lang="el-GR" b="1" dirty="0">
              <a:ea typeface="ＭＳ Ｐゴシック" charset="0"/>
              <a:cs typeface="Helvetica Neue"/>
            </a:endParaRPr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539552" y="1340768"/>
            <a:ext cx="828092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Font typeface="Courier New" charset="0"/>
              <a:buChar char="o"/>
            </a:pPr>
            <a:r>
              <a:rPr lang="en-GB" sz="3200" dirty="0" smtClean="0"/>
              <a:t>OCEANOS/Linux</a:t>
            </a:r>
            <a:endParaRPr lang="en-GB" sz="3200" dirty="0"/>
          </a:p>
          <a:p>
            <a:pPr marL="457200" indent="-457200">
              <a:buFont typeface="Courier New" charset="0"/>
              <a:buChar char="o"/>
            </a:pPr>
            <a:r>
              <a:rPr lang="en-GB" sz="3200" dirty="0"/>
              <a:t>J</a:t>
            </a:r>
            <a:r>
              <a:rPr lang="en-GB" sz="3200" dirty="0" smtClean="0"/>
              <a:t>ava  - </a:t>
            </a:r>
            <a:r>
              <a:rPr lang="en-GB" sz="3200" dirty="0" err="1" smtClean="0"/>
              <a:t>jena</a:t>
            </a:r>
            <a:r>
              <a:rPr lang="en-GB" sz="3200" dirty="0" smtClean="0"/>
              <a:t> </a:t>
            </a:r>
            <a:endParaRPr lang="en-GB" sz="3200" dirty="0"/>
          </a:p>
          <a:p>
            <a:pPr marL="457200" indent="-457200">
              <a:buFont typeface="Courier New" charset="0"/>
              <a:buChar char="o"/>
            </a:pPr>
            <a:r>
              <a:rPr lang="en-GB" sz="3200" dirty="0" smtClean="0"/>
              <a:t>SPARQL</a:t>
            </a:r>
            <a:endParaRPr lang="en-GB" sz="3200" dirty="0"/>
          </a:p>
          <a:p>
            <a:pPr marL="457200" indent="-457200">
              <a:buFont typeface="Courier New" charset="0"/>
              <a:buChar char="o"/>
            </a:pPr>
            <a:r>
              <a:rPr lang="en-GB" sz="3200" dirty="0" smtClean="0"/>
              <a:t>JSON</a:t>
            </a:r>
            <a:endParaRPr lang="en-GB" sz="3200" dirty="0"/>
          </a:p>
          <a:p>
            <a:pPr marL="457200" indent="-457200">
              <a:buFont typeface="Courier New" charset="0"/>
              <a:buChar char="o"/>
            </a:pPr>
            <a:r>
              <a:rPr lang="en-GB" sz="3200" dirty="0" smtClean="0"/>
              <a:t>Angular</a:t>
            </a:r>
            <a:endParaRPr lang="en-GB" sz="3200" dirty="0"/>
          </a:p>
          <a:p>
            <a:pPr marL="457200" indent="-457200">
              <a:buFont typeface="Courier New" charset="0"/>
              <a:buChar char="o"/>
            </a:pPr>
            <a:r>
              <a:rPr lang="en-GB" sz="3200" dirty="0" smtClean="0"/>
              <a:t>Bootstrap</a:t>
            </a:r>
          </a:p>
          <a:p>
            <a:pPr marL="457200" indent="-457200">
              <a:buFont typeface="Courier New" charset="0"/>
              <a:buChar char="o"/>
            </a:pPr>
            <a:r>
              <a:rPr lang="en-GB" sz="3200" dirty="0"/>
              <a:t>INSPINIA - Responsive Admin Theme 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Helvetica Neue"/>
              <a:cs typeface="Helvetica Neue"/>
            </a:endParaRPr>
          </a:p>
          <a:p>
            <a:pPr marL="514350" indent="-514350">
              <a:spcAft>
                <a:spcPts val="600"/>
              </a:spcAft>
              <a:buFont typeface="+mj-ea"/>
              <a:buAutoNum type="circleNumDbPlain"/>
            </a:pPr>
            <a:endParaRPr lang="el-GR" sz="2800" dirty="0" smtClean="0">
              <a:latin typeface="Helvetica Neue"/>
              <a:cs typeface="Helvetica Neue"/>
            </a:endParaRPr>
          </a:p>
          <a:p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endParaRPr lang="en-US" sz="2400" dirty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l-GR"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0931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332656"/>
            <a:ext cx="7344816" cy="719138"/>
          </a:xfrm>
        </p:spPr>
        <p:txBody>
          <a:bodyPr/>
          <a:lstStyle/>
          <a:p>
            <a:pPr eaLnBrk="1" hangingPunct="1"/>
            <a:r>
              <a:rPr lang="en-US" b="1" dirty="0">
                <a:ea typeface="ＭＳ Ｐゴシック" charset="0"/>
                <a:cs typeface="Helvetica Neue"/>
              </a:rPr>
              <a:t>Open economic data </a:t>
            </a:r>
            <a:endParaRPr lang="el-GR" b="1" dirty="0">
              <a:ea typeface="ＭＳ Ｐゴシック" charset="0"/>
              <a:cs typeface="Helvetica Neue"/>
            </a:endParaRPr>
          </a:p>
        </p:txBody>
      </p:sp>
      <p:sp>
        <p:nvSpPr>
          <p:cNvPr id="6147" name="Rectangle 19"/>
          <p:cNvSpPr>
            <a:spLocks noChangeArrowheads="1"/>
          </p:cNvSpPr>
          <p:nvPr/>
        </p:nvSpPr>
        <p:spPr bwMode="auto">
          <a:xfrm>
            <a:off x="539552" y="1340768"/>
            <a:ext cx="828092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sz="3200" dirty="0" smtClean="0"/>
              <a:t>Unprecedented</a:t>
            </a:r>
            <a:endParaRPr lang="el-GR" sz="3200" dirty="0"/>
          </a:p>
          <a:p>
            <a:pPr marL="457200" indent="-457200">
              <a:buFont typeface="Wingdings" charset="2"/>
              <a:buChar char="ü"/>
            </a:pPr>
            <a:r>
              <a:rPr lang="en-US" sz="3200" dirty="0"/>
              <a:t>Disaggregated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3200" dirty="0"/>
              <a:t>Rich content 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3200" dirty="0" smtClean="0"/>
              <a:t>Big, raw </a:t>
            </a:r>
            <a:r>
              <a:rPr lang="en-US" sz="3200" dirty="0"/>
              <a:t>and diverse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e.g. detailed public </a:t>
            </a:r>
            <a:r>
              <a:rPr lang="en-US" sz="3200" dirty="0" smtClean="0"/>
              <a:t>spending</a:t>
            </a:r>
            <a:endParaRPr lang="en-US" sz="3200" dirty="0"/>
          </a:p>
          <a:p>
            <a:pPr>
              <a:spcAft>
                <a:spcPts val="600"/>
              </a:spcAft>
            </a:pPr>
            <a:endParaRPr lang="en-US" sz="2800" dirty="0">
              <a:latin typeface="Helvetica Neue"/>
              <a:cs typeface="Helvetica Neue"/>
            </a:endParaRPr>
          </a:p>
          <a:p>
            <a:pPr marL="514350" indent="-514350">
              <a:spcAft>
                <a:spcPts val="600"/>
              </a:spcAft>
              <a:buFont typeface="+mj-ea"/>
              <a:buAutoNum type="circleNumDbPlain"/>
            </a:pPr>
            <a:endParaRPr lang="el-GR" sz="2800" dirty="0" smtClean="0">
              <a:latin typeface="Helvetica Neue"/>
              <a:cs typeface="Helvetica Neue"/>
            </a:endParaRPr>
          </a:p>
          <a:p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endParaRPr lang="en-US" sz="2400" dirty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l-GR" sz="2000" dirty="0">
              <a:latin typeface="Helvetica Neue"/>
              <a:cs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773104"/>
            <a:ext cx="4860032" cy="2084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5"/>
          <a:stretch/>
        </p:blipFill>
        <p:spPr>
          <a:xfrm>
            <a:off x="0" y="4922203"/>
            <a:ext cx="4355976" cy="18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57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332656"/>
            <a:ext cx="7344816" cy="719138"/>
          </a:xfrm>
        </p:spPr>
        <p:txBody>
          <a:bodyPr/>
          <a:lstStyle/>
          <a:p>
            <a:pPr eaLnBrk="1" hangingPunct="1"/>
            <a:r>
              <a:rPr lang="en-US" b="1" dirty="0" smtClean="0">
                <a:ea typeface="ＭＳ Ｐゴシック" charset="0"/>
                <a:cs typeface="Helvetica Neue"/>
              </a:rPr>
              <a:t>How to benefit</a:t>
            </a:r>
            <a:endParaRPr lang="el-GR" b="1" dirty="0">
              <a:ea typeface="ＭＳ Ｐゴシック" charset="0"/>
              <a:cs typeface="Helvetica Neue"/>
            </a:endParaRPr>
          </a:p>
        </p:txBody>
      </p:sp>
      <p:sp>
        <p:nvSpPr>
          <p:cNvPr id="6147" name="Rectangle 19"/>
          <p:cNvSpPr>
            <a:spLocks noChangeArrowheads="1"/>
          </p:cNvSpPr>
          <p:nvPr/>
        </p:nvSpPr>
        <p:spPr bwMode="auto">
          <a:xfrm>
            <a:off x="539552" y="1340768"/>
            <a:ext cx="828092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sz="3200" dirty="0" smtClean="0"/>
              <a:t>I</a:t>
            </a:r>
            <a:r>
              <a:rPr lang="en-GB" sz="3200" dirty="0" err="1" smtClean="0"/>
              <a:t>ntegrate</a:t>
            </a:r>
            <a:r>
              <a:rPr lang="en-GB" sz="3200" dirty="0" smtClean="0"/>
              <a:t> into BIs and decision-making process</a:t>
            </a:r>
            <a:endParaRPr lang="en-US" sz="2800" dirty="0">
              <a:latin typeface="Helvetica Neue"/>
              <a:cs typeface="Helvetica Neue"/>
            </a:endParaRPr>
          </a:p>
          <a:p>
            <a:pPr marL="514350" indent="-514350">
              <a:spcAft>
                <a:spcPts val="600"/>
              </a:spcAft>
              <a:buFont typeface="+mj-ea"/>
              <a:buAutoNum type="circleNumDbPlain"/>
            </a:pPr>
            <a:endParaRPr lang="el-GR" sz="2800" dirty="0" smtClean="0">
              <a:latin typeface="Helvetica Neue"/>
              <a:cs typeface="Helvetica Neue"/>
            </a:endParaRPr>
          </a:p>
          <a:p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endParaRPr lang="en-US" sz="2400" dirty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l-GR" sz="2000" dirty="0">
              <a:latin typeface="Helvetica Neue"/>
              <a:cs typeface="Helvetica Neue"/>
            </a:endParaRPr>
          </a:p>
        </p:txBody>
      </p:sp>
      <p:pic>
        <p:nvPicPr>
          <p:cNvPr id="2050" name="Picture 2" descr="creen Shot 2016-04-19 at 13.15.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5"/>
            <a:ext cx="8568952" cy="444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0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332656"/>
            <a:ext cx="7344816" cy="719138"/>
          </a:xfrm>
        </p:spPr>
        <p:txBody>
          <a:bodyPr/>
          <a:lstStyle/>
          <a:p>
            <a:pPr eaLnBrk="1" hangingPunct="1"/>
            <a:r>
              <a:rPr lang="en-US" b="1" dirty="0" err="1" smtClean="0">
                <a:ea typeface="ＭＳ Ｐゴシック" charset="0"/>
                <a:cs typeface="Helvetica Neue"/>
              </a:rPr>
              <a:t>LinkedFin</a:t>
            </a:r>
            <a:r>
              <a:rPr lang="en-US" b="1" dirty="0" smtClean="0">
                <a:ea typeface="ＭＳ Ｐゴシック" charset="0"/>
                <a:cs typeface="Helvetica Neue"/>
              </a:rPr>
              <a:t>: how it works</a:t>
            </a:r>
            <a:endParaRPr lang="el-GR" b="1" dirty="0">
              <a:ea typeface="ＭＳ Ｐゴシック" charset="0"/>
              <a:cs typeface="Helvetica Neue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77570628"/>
              </p:ext>
            </p:extLst>
          </p:nvPr>
        </p:nvGraphicFramePr>
        <p:xfrm>
          <a:off x="539552" y="1340768"/>
          <a:ext cx="8280920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396712" y="6275934"/>
            <a:ext cx="842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666666"/>
                </a:solidFill>
                <a:latin typeface="Helvetica" charset="0"/>
              </a:rPr>
              <a:t>Extending business evaluation by interlinking economic and social open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22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332656"/>
            <a:ext cx="7344816" cy="719138"/>
          </a:xfrm>
        </p:spPr>
        <p:txBody>
          <a:bodyPr/>
          <a:lstStyle/>
          <a:p>
            <a:pPr eaLnBrk="1" hangingPunct="1"/>
            <a:r>
              <a:rPr lang="en-US" b="1" dirty="0" smtClean="0">
                <a:ea typeface="ＭＳ Ｐゴシック" charset="0"/>
                <a:cs typeface="Helvetica Neue"/>
              </a:rPr>
              <a:t>Open data sources </a:t>
            </a:r>
            <a:endParaRPr lang="el-GR" b="1" dirty="0">
              <a:ea typeface="ＭＳ Ｐゴシック" charset="0"/>
              <a:cs typeface="Helvetica Neue"/>
            </a:endParaRPr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539552" y="1340768"/>
            <a:ext cx="828092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Font typeface="Courier New" charset="0"/>
              <a:buChar char="o"/>
            </a:pPr>
            <a:r>
              <a:rPr lang="en-US" sz="3200" dirty="0" smtClean="0"/>
              <a:t>P</a:t>
            </a:r>
            <a:r>
              <a:rPr lang="en-GB" sz="3200" dirty="0" err="1" smtClean="0"/>
              <a:t>ublic</a:t>
            </a:r>
            <a:r>
              <a:rPr lang="en-GB" sz="3200" dirty="0" smtClean="0"/>
              <a:t> procurement: 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GB" sz="3200" dirty="0" err="1" smtClean="0"/>
              <a:t>Diavgeia</a:t>
            </a:r>
            <a:r>
              <a:rPr lang="en-GB" sz="3200" dirty="0" smtClean="0"/>
              <a:t> &amp; </a:t>
            </a:r>
            <a:r>
              <a:rPr lang="en-US" sz="3200" dirty="0" err="1" smtClean="0"/>
              <a:t>LinkedEconomy.org</a:t>
            </a:r>
            <a:endParaRPr lang="en-US" sz="3200" dirty="0"/>
          </a:p>
          <a:p>
            <a:pPr marL="914400" lvl="1" indent="-457200">
              <a:buFont typeface="Courier New" charset="0"/>
              <a:buChar char="o"/>
            </a:pPr>
            <a:r>
              <a:rPr lang="en-US" sz="3200" dirty="0" smtClean="0">
                <a:hlinkClick r:id="rId3"/>
              </a:rPr>
              <a:t>Financial </a:t>
            </a:r>
            <a:r>
              <a:rPr lang="en-US" sz="3200" dirty="0">
                <a:hlinkClick r:id="rId3"/>
              </a:rPr>
              <a:t>Transparency System </a:t>
            </a:r>
            <a:r>
              <a:rPr lang="en-US" sz="3200" dirty="0" smtClean="0">
                <a:hlinkClick r:id="rId3"/>
              </a:rPr>
              <a:t>EU </a:t>
            </a:r>
            <a:r>
              <a:rPr lang="en-US" sz="3200" dirty="0" smtClean="0">
                <a:hlinkClick r:id="rId4"/>
              </a:rPr>
              <a:t>Australian </a:t>
            </a:r>
            <a:r>
              <a:rPr lang="en-US" sz="3200" dirty="0">
                <a:hlinkClick r:id="rId4"/>
              </a:rPr>
              <a:t>Government</a:t>
            </a:r>
            <a:r>
              <a:rPr lang="en-US" sz="3200" dirty="0"/>
              <a:t> data </a:t>
            </a:r>
            <a:r>
              <a:rPr lang="en-US" sz="3200" dirty="0" smtClean="0"/>
              <a:t>portal</a:t>
            </a:r>
            <a:endParaRPr lang="en-US" sz="3200" dirty="0"/>
          </a:p>
          <a:p>
            <a:pPr marL="457200" indent="-457200">
              <a:buFont typeface="Courier New" charset="0"/>
              <a:buChar char="o"/>
            </a:pPr>
            <a:r>
              <a:rPr lang="en-US" sz="3200" dirty="0" smtClean="0"/>
              <a:t>Social media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3200" i="1" dirty="0" smtClean="0">
                <a:hlinkClick r:id="rId5"/>
              </a:rPr>
              <a:t>InfluenceTracker SPARQL endpoint</a:t>
            </a:r>
            <a:endParaRPr lang="en-US" sz="2800" dirty="0">
              <a:latin typeface="Helvetica Neue"/>
              <a:cs typeface="Helvetica Neue"/>
            </a:endParaRPr>
          </a:p>
          <a:p>
            <a:pPr marL="457200" indent="-457200">
              <a:buFont typeface="Courier New" charset="0"/>
              <a:buChar char="o"/>
            </a:pPr>
            <a:r>
              <a:rPr lang="en-US" sz="3200" dirty="0" smtClean="0"/>
              <a:t>Corporate information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3200" dirty="0" smtClean="0"/>
              <a:t>Greek Gazette (FEK)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3200" dirty="0" smtClean="0"/>
              <a:t>NBG API </a:t>
            </a:r>
            <a:r>
              <a:rPr lang="en-US" sz="2800" dirty="0" smtClean="0"/>
              <a:t>(incomplete)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3200" dirty="0" err="1" smtClean="0"/>
              <a:t>Dbpedia</a:t>
            </a:r>
            <a:r>
              <a:rPr lang="en-US" sz="3200" dirty="0" smtClean="0"/>
              <a:t> </a:t>
            </a:r>
            <a:r>
              <a:rPr lang="en-US" sz="2800" dirty="0"/>
              <a:t>(incomplete)</a:t>
            </a:r>
          </a:p>
          <a:p>
            <a:pPr marL="914400" lvl="1" indent="-457200">
              <a:buFont typeface="Courier New" charset="0"/>
              <a:buChar char="o"/>
            </a:pPr>
            <a:endParaRPr lang="en-US" sz="3200" dirty="0" smtClean="0"/>
          </a:p>
          <a:p>
            <a:pPr marL="914400" lvl="1" indent="-457200">
              <a:buFont typeface="Courier New" charset="0"/>
              <a:buChar char="o"/>
            </a:pPr>
            <a:endParaRPr lang="en-US" sz="3200" dirty="0"/>
          </a:p>
          <a:p>
            <a:pPr marL="457200" indent="-457200">
              <a:buFont typeface="Courier New" charset="0"/>
              <a:buChar char="o"/>
            </a:pPr>
            <a:endParaRPr lang="en-US" sz="3200" dirty="0"/>
          </a:p>
          <a:p>
            <a:pPr marL="514350" indent="-514350">
              <a:spcAft>
                <a:spcPts val="600"/>
              </a:spcAft>
              <a:buFont typeface="+mj-ea"/>
              <a:buAutoNum type="circleNumDbPlain"/>
            </a:pPr>
            <a:endParaRPr lang="el-GR" sz="2800" dirty="0" smtClean="0">
              <a:latin typeface="Helvetica Neue"/>
              <a:cs typeface="Helvetica Neue"/>
            </a:endParaRPr>
          </a:p>
          <a:p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endParaRPr lang="en-US" sz="2400" dirty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l-GR"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0927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198546"/>
            <a:ext cx="7344816" cy="719138"/>
          </a:xfrm>
        </p:spPr>
        <p:txBody>
          <a:bodyPr/>
          <a:lstStyle/>
          <a:p>
            <a:pPr eaLnBrk="1" hangingPunct="1"/>
            <a:r>
              <a:rPr lang="en-US" b="1" dirty="0" smtClean="0">
                <a:ea typeface="ＭＳ Ｐゴシック" charset="0"/>
                <a:cs typeface="Helvetica Neue"/>
              </a:rPr>
              <a:t>Dashboard </a:t>
            </a:r>
            <a:endParaRPr lang="el-GR" b="1" dirty="0">
              <a:ea typeface="ＭＳ Ｐゴシック" charset="0"/>
              <a:cs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80547"/>
            <a:ext cx="7812360" cy="5049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95" y="925730"/>
            <a:ext cx="8203117" cy="4861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40968"/>
            <a:ext cx="9144000" cy="3450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9144000" cy="3618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95" y="991922"/>
            <a:ext cx="9144000" cy="53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24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198546"/>
            <a:ext cx="7344816" cy="719138"/>
          </a:xfrm>
        </p:spPr>
        <p:txBody>
          <a:bodyPr/>
          <a:lstStyle/>
          <a:p>
            <a:pPr eaLnBrk="1" hangingPunct="1"/>
            <a:r>
              <a:rPr lang="en-US" b="1" dirty="0" smtClean="0">
                <a:ea typeface="ＭＳ Ｐゴシック" charset="0"/>
                <a:cs typeface="Helvetica Neue"/>
              </a:rPr>
              <a:t>Mobile </a:t>
            </a:r>
            <a:endParaRPr lang="el-GR" b="1" dirty="0">
              <a:ea typeface="ＭＳ Ｐゴシック" charset="0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4711303" cy="2650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17684"/>
            <a:ext cx="3265461" cy="5805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25730"/>
            <a:ext cx="3378994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7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332656"/>
            <a:ext cx="7344816" cy="719138"/>
          </a:xfrm>
        </p:spPr>
        <p:txBody>
          <a:bodyPr/>
          <a:lstStyle/>
          <a:p>
            <a:pPr eaLnBrk="1" hangingPunct="1"/>
            <a:r>
              <a:rPr lang="el-GR" b="1" dirty="0"/>
              <a:t>INTEGRATION</a:t>
            </a:r>
            <a:endParaRPr lang="el-GR" b="1" dirty="0">
              <a:ea typeface="ＭＳ Ｐゴシック" charset="0"/>
              <a:cs typeface="Helvetica Neue"/>
            </a:endParaRPr>
          </a:p>
        </p:txBody>
      </p:sp>
      <p:sp>
        <p:nvSpPr>
          <p:cNvPr id="6147" name="Rectangle 19"/>
          <p:cNvSpPr>
            <a:spLocks noChangeArrowheads="1"/>
          </p:cNvSpPr>
          <p:nvPr/>
        </p:nvSpPr>
        <p:spPr bwMode="auto">
          <a:xfrm>
            <a:off x="539552" y="1340768"/>
            <a:ext cx="828092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GB" sz="3200" dirty="0" smtClean="0"/>
              <a:t>SPARQL Queries</a:t>
            </a:r>
          </a:p>
          <a:p>
            <a:pPr marL="457200" indent="-457200">
              <a:buFont typeface="Wingdings" charset="2"/>
              <a:buChar char="ü"/>
            </a:pPr>
            <a:r>
              <a:rPr lang="en-GB" sz="3200" dirty="0" smtClean="0"/>
              <a:t>Data Validations </a:t>
            </a:r>
          </a:p>
          <a:p>
            <a:pPr marL="457200" indent="-457200">
              <a:buFont typeface="Wingdings" charset="2"/>
              <a:buChar char="ü"/>
            </a:pPr>
            <a:r>
              <a:rPr lang="en-GB" sz="3200" dirty="0" smtClean="0"/>
              <a:t>JSON</a:t>
            </a:r>
          </a:p>
          <a:p>
            <a:pPr marL="457200" indent="-457200">
              <a:buFont typeface="Wingdings" charset="2"/>
              <a:buChar char="ü"/>
            </a:pPr>
            <a:r>
              <a:rPr lang="en-GB" sz="3200" dirty="0" smtClean="0"/>
              <a:t>Main dashboard views</a:t>
            </a:r>
          </a:p>
          <a:p>
            <a:pPr marL="457200" indent="-457200">
              <a:buFont typeface="Wingdings" charset="2"/>
              <a:buChar char="ü"/>
            </a:pPr>
            <a:r>
              <a:rPr lang="en-GB" sz="3200" dirty="0" smtClean="0"/>
              <a:t>New financial ratios</a:t>
            </a:r>
          </a:p>
          <a:p>
            <a:pPr marL="457200" indent="-457200">
              <a:buFont typeface="Wingdings" charset="2"/>
              <a:buChar char="ü"/>
            </a:pPr>
            <a:r>
              <a:rPr lang="is-IS" sz="3200" dirty="0" smtClean="0"/>
              <a:t>…</a:t>
            </a:r>
            <a:endParaRPr lang="el-GR" sz="3200" dirty="0"/>
          </a:p>
          <a:p>
            <a:pPr>
              <a:spcAft>
                <a:spcPts val="600"/>
              </a:spcAft>
            </a:pPr>
            <a:endParaRPr lang="en-US" sz="2800" dirty="0">
              <a:latin typeface="Helvetica Neue"/>
              <a:cs typeface="Helvetica Neue"/>
            </a:endParaRPr>
          </a:p>
          <a:p>
            <a:pPr marL="514350" indent="-514350">
              <a:spcAft>
                <a:spcPts val="600"/>
              </a:spcAft>
              <a:buFont typeface="+mj-ea"/>
              <a:buAutoNum type="circleNumDbPlain"/>
            </a:pPr>
            <a:endParaRPr lang="el-GR" sz="2800" dirty="0" smtClean="0">
              <a:latin typeface="Helvetica Neue"/>
              <a:cs typeface="Helvetica Neue"/>
            </a:endParaRPr>
          </a:p>
          <a:p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endParaRPr lang="en-US" sz="2400" dirty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l-GR"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56865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332656"/>
            <a:ext cx="7344816" cy="719138"/>
          </a:xfrm>
        </p:spPr>
        <p:txBody>
          <a:bodyPr/>
          <a:lstStyle/>
          <a:p>
            <a:r>
              <a:rPr lang="el-GR" b="1" dirty="0"/>
              <a:t>ΙΝΝΟVATION </a:t>
            </a:r>
            <a:endParaRPr lang="el-GR" dirty="0"/>
          </a:p>
        </p:txBody>
      </p:sp>
      <p:sp>
        <p:nvSpPr>
          <p:cNvPr id="6147" name="Rectangle 19"/>
          <p:cNvSpPr>
            <a:spLocks noChangeArrowheads="1"/>
          </p:cNvSpPr>
          <p:nvPr/>
        </p:nvSpPr>
        <p:spPr bwMode="auto">
          <a:xfrm>
            <a:off x="539552" y="1340768"/>
            <a:ext cx="828092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GB" sz="2800" dirty="0"/>
              <a:t>Orchestrating social, open</a:t>
            </a:r>
            <a:r>
              <a:rPr lang="en-GB" sz="2800" dirty="0"/>
              <a:t> </a:t>
            </a:r>
            <a:r>
              <a:rPr lang="en-GB" sz="2800" dirty="0"/>
              <a:t>&amp; big corporate data for financial analysis</a:t>
            </a:r>
          </a:p>
          <a:p>
            <a:pPr marL="457200" indent="-457200">
              <a:buFont typeface="Wingdings" charset="2"/>
              <a:buChar char="ü"/>
            </a:pPr>
            <a:endParaRPr lang="en-GB" sz="2800" dirty="0"/>
          </a:p>
          <a:p>
            <a:pPr marL="457200" indent="-457200">
              <a:buFont typeface="Wingdings" charset="2"/>
              <a:buChar char="ü"/>
            </a:pPr>
            <a:r>
              <a:rPr lang="en-GB" sz="2800" dirty="0"/>
              <a:t>Automated data source </a:t>
            </a:r>
            <a:r>
              <a:rPr lang="en-GB" sz="2800" dirty="0" smtClean="0"/>
              <a:t>validation and integration </a:t>
            </a:r>
            <a:r>
              <a:rPr lang="en-GB" sz="2800" dirty="0"/>
              <a:t>(from harvesting to distribution)</a:t>
            </a:r>
            <a:endParaRPr lang="el-GR" sz="2800" dirty="0"/>
          </a:p>
          <a:p>
            <a:endParaRPr lang="en-GB" sz="2800" dirty="0" smtClean="0"/>
          </a:p>
          <a:p>
            <a:pPr>
              <a:spcAft>
                <a:spcPts val="600"/>
              </a:spcAft>
            </a:pPr>
            <a:endParaRPr lang="en-US" sz="2800" dirty="0">
              <a:latin typeface="Helvetica Neue"/>
              <a:cs typeface="Helvetica Neue"/>
            </a:endParaRPr>
          </a:p>
          <a:p>
            <a:pPr marL="514350" indent="-514350">
              <a:spcAft>
                <a:spcPts val="600"/>
              </a:spcAft>
              <a:buFont typeface="+mj-ea"/>
              <a:buAutoNum type="circleNumDbPlain"/>
            </a:pPr>
            <a:endParaRPr lang="el-GR" sz="2800" dirty="0" smtClean="0">
              <a:latin typeface="Helvetica Neue"/>
              <a:cs typeface="Helvetica Neue"/>
            </a:endParaRPr>
          </a:p>
          <a:p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pPr>
              <a:buFont typeface="Wingdings" charset="0"/>
              <a:buChar char="ü"/>
            </a:pPr>
            <a:endParaRPr lang="el-GR" sz="2400" dirty="0">
              <a:latin typeface="Helvetica Neue"/>
              <a:cs typeface="Helvetica Neue"/>
            </a:endParaRPr>
          </a:p>
          <a:p>
            <a:endParaRPr lang="en-US" sz="2400" dirty="0"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l-GR" sz="2000" dirty="0">
              <a:latin typeface="Helvetica Neue"/>
              <a:cs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077072"/>
            <a:ext cx="3960440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3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32918</TotalTime>
  <Words>213</Words>
  <Application>Microsoft Macintosh PowerPoint</Application>
  <PresentationFormat>On-screen Show (4:3)</PresentationFormat>
  <Paragraphs>147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Courier New</vt:lpstr>
      <vt:lpstr>Helvetica</vt:lpstr>
      <vt:lpstr>Helvetica Neue</vt:lpstr>
      <vt:lpstr>ＭＳ Ｐゴシック</vt:lpstr>
      <vt:lpstr>Wingdings</vt:lpstr>
      <vt:lpstr>Arial</vt:lpstr>
      <vt:lpstr>Θέμα του Office</vt:lpstr>
      <vt:lpstr>PowerPoint Presentation</vt:lpstr>
      <vt:lpstr>Open economic data </vt:lpstr>
      <vt:lpstr>How to benefit</vt:lpstr>
      <vt:lpstr>LinkedFin: how it works</vt:lpstr>
      <vt:lpstr>Open data sources </vt:lpstr>
      <vt:lpstr>Dashboard </vt:lpstr>
      <vt:lpstr>Mobile </vt:lpstr>
      <vt:lpstr>INTEGRATION</vt:lpstr>
      <vt:lpstr>ΙΝΝΟVATION </vt:lpstr>
      <vt:lpstr>ΒUSINESS MODEL</vt:lpstr>
      <vt:lpstr>Technologies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vafopoulos</dc:creator>
  <cp:lastModifiedBy>Microsoft Office User</cp:lastModifiedBy>
  <cp:revision>933</cp:revision>
  <dcterms:created xsi:type="dcterms:W3CDTF">2010-03-25T07:45:50Z</dcterms:created>
  <dcterms:modified xsi:type="dcterms:W3CDTF">2016-04-24T14:54:48Z</dcterms:modified>
</cp:coreProperties>
</file>